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8"/>
  </p:notesMasterIdLst>
  <p:sldIdLst>
    <p:sldId id="452" r:id="rId2"/>
    <p:sldId id="453" r:id="rId3"/>
    <p:sldId id="454" r:id="rId4"/>
    <p:sldId id="457" r:id="rId5"/>
    <p:sldId id="462" r:id="rId6"/>
    <p:sldId id="458" r:id="rId7"/>
    <p:sldId id="464" r:id="rId8"/>
    <p:sldId id="463" r:id="rId9"/>
    <p:sldId id="465" r:id="rId10"/>
    <p:sldId id="459" r:id="rId11"/>
    <p:sldId id="466" r:id="rId12"/>
    <p:sldId id="467" r:id="rId13"/>
    <p:sldId id="461" r:id="rId14"/>
    <p:sldId id="455" r:id="rId15"/>
    <p:sldId id="456" r:id="rId16"/>
    <p:sldId id="444" r:id="rId17"/>
  </p:sldIdLst>
  <p:sldSz cx="24384000" cy="13716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Nunito Sans" pitchFamily="2" charset="0"/>
      <p:regular r:id="rId23"/>
      <p:bold r:id="rId24"/>
      <p:italic r:id="rId25"/>
      <p:boldItalic r:id="rId26"/>
    </p:embeddedFont>
    <p:embeddedFont>
      <p:font typeface="Nunito Sans SemiBold" pitchFamily="2" charset="0"/>
      <p:regular r:id="rId27"/>
      <p:bold r:id="rId28"/>
      <p:italic r:id="rId29"/>
      <p:boldItalic r:id="rId30"/>
    </p:embeddedFont>
    <p:embeddedFont>
      <p:font typeface="Open Sans Semibold" panose="020B070603080402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8686"/>
    <a:srgbClr val="81C5CF"/>
    <a:srgbClr val="64BFEC"/>
    <a:srgbClr val="8AC7C0"/>
    <a:srgbClr val="DA3248"/>
    <a:srgbClr val="E46C57"/>
    <a:srgbClr val="FF814E"/>
    <a:srgbClr val="83C2DE"/>
    <a:srgbClr val="7BC9D3"/>
    <a:srgbClr val="E2B1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97" autoAdjust="0"/>
    <p:restoredTop sz="95897" autoAdjust="0"/>
  </p:normalViewPr>
  <p:slideViewPr>
    <p:cSldViewPr snapToGrid="0">
      <p:cViewPr varScale="1">
        <p:scale>
          <a:sx n="55" d="100"/>
          <a:sy n="55" d="100"/>
        </p:scale>
        <p:origin x="918" y="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2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94904-53C7-FE4A-A4F3-9371B9AA3FA4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3CE2E-3DB2-2543-A1CC-255A6E8F42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7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574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95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24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84636EF-9B34-784F-B076-08F4E00F1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3785"/>
            <a:ext cx="24384000" cy="138097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48CEBF0-C1A7-504A-ABF5-DF36CEF4DA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93785"/>
            <a:ext cx="12252960" cy="13563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A0E760-EEA4-D344-BD23-C858E7E74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69815"/>
            <a:ext cx="24384000" cy="246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57311" y="3820978"/>
            <a:ext cx="9750289" cy="197041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CARD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C44B1-DAB3-374E-8714-625353D60C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957311" y="6124673"/>
            <a:ext cx="9747504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chemeClr val="tx1"/>
                </a:solidFill>
                <a:latin typeface="Nunito Sans" pitchFamily="2" charset="77"/>
              </a:defRPr>
            </a:lvl1pPr>
          </a:lstStyle>
          <a:p>
            <a:pPr lvl="0"/>
            <a:r>
              <a:rPr lang="en-US" dirty="0"/>
              <a:t>Second Line</a:t>
            </a:r>
          </a:p>
        </p:txBody>
      </p:sp>
      <p:pic>
        <p:nvPicPr>
          <p:cNvPr id="8" name="Picture 7" descr="Texas State University">
            <a:extLst>
              <a:ext uri="{FF2B5EF4-FFF2-40B4-BE49-F238E27FC236}">
                <a16:creationId xmlns:a16="http://schemas.microsoft.com/office/drawing/2014/main" id="{5E8657D1-2783-1845-BB5B-3DAA5CE6A1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70340" y="10063298"/>
            <a:ext cx="5003141" cy="2438400"/>
          </a:xfrm>
          <a:prstGeom prst="rect">
            <a:avLst/>
          </a:prstGeom>
        </p:spPr>
      </p:pic>
      <p:pic>
        <p:nvPicPr>
          <p:cNvPr id="9" name="Picture 8" descr="Member the Texas State University System">
            <a:extLst>
              <a:ext uri="{FF2B5EF4-FFF2-40B4-BE49-F238E27FC236}">
                <a16:creationId xmlns:a16="http://schemas.microsoft.com/office/drawing/2014/main" id="{F2E3C823-48E0-7542-B222-37105C1DEC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67554" y="12183707"/>
            <a:ext cx="4408714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80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0" y="1371039"/>
            <a:ext cx="18288000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48926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0" y="1371039"/>
            <a:ext cx="18288000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6CA2A-A7E5-9E45-8686-ED54FCC955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0" y="3530600"/>
            <a:ext cx="18288000" cy="662940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2800" b="0" i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  <a:lvl2pPr marL="9144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2pPr>
            <a:lvl3pPr marL="18288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3pPr>
            <a:lvl4pPr marL="27432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4pPr>
            <a:lvl5pPr marL="36576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5pPr>
          </a:lstStyle>
          <a:p>
            <a:r>
              <a:rPr lang="en-US" dirty="0"/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  <a:p>
            <a:r>
              <a:rPr lang="en-US" dirty="0"/>
              <a:t>Bobcats are especially skilled 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pouncing on prey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musical theatre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geography</a:t>
            </a:r>
          </a:p>
        </p:txBody>
      </p:sp>
    </p:spTree>
    <p:extLst>
      <p:ext uri="{BB962C8B-B14F-4D97-AF65-F5344CB8AC3E}">
        <p14:creationId xmlns:p14="http://schemas.microsoft.com/office/powerpoint/2010/main" val="2139750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088" y="1137123"/>
            <a:ext cx="11185452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6CA2A-A7E5-9E45-8686-ED54FCC955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088" y="2977596"/>
            <a:ext cx="11185452" cy="777240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2800" b="0" i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  <a:lvl2pPr marL="9144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2pPr>
            <a:lvl3pPr marL="18288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3pPr>
            <a:lvl4pPr marL="27432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4pPr>
            <a:lvl5pPr marL="36576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5pPr>
          </a:lstStyle>
          <a:p>
            <a:r>
              <a:rPr lang="en-US" dirty="0"/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 Roadrunners and slow-moving trains. </a:t>
            </a:r>
          </a:p>
          <a:p>
            <a:r>
              <a:rPr lang="en-US" dirty="0"/>
              <a:t>Bobcats are especially skilled 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pouncing on prey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musical theatre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geography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61D1C5-F586-4845-BBA0-AD6447E821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123582" y="2977596"/>
            <a:ext cx="8686800" cy="7772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77171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61D1C5-F586-4845-BBA0-AD6447E821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31088" y="2738200"/>
            <a:ext cx="8686800" cy="7772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72256" y="2738200"/>
            <a:ext cx="8686800" cy="914400"/>
          </a:xfrm>
        </p:spPr>
        <p:txBody>
          <a:bodyPr anchor="ctr">
            <a:normAutofit/>
          </a:bodyPr>
          <a:lstStyle>
            <a:lvl1pPr>
              <a:defRPr sz="3600" b="1" i="0" spc="300">
                <a:solidFill>
                  <a:schemeClr val="tx1"/>
                </a:solidFill>
                <a:latin typeface="Nunito Sans SemiBold" pitchFamily="2" charset="77"/>
              </a:defRPr>
            </a:lvl1pPr>
          </a:lstStyle>
          <a:p>
            <a:r>
              <a:rPr lang="en-US" dirty="0"/>
              <a:t>THE BOBCAT IS A TYPE OF CAT.</a:t>
            </a:r>
          </a:p>
        </p:txBody>
      </p:sp>
    </p:spTree>
    <p:extLst>
      <p:ext uri="{BB962C8B-B14F-4D97-AF65-F5344CB8AC3E}">
        <p14:creationId xmlns:p14="http://schemas.microsoft.com/office/powerpoint/2010/main" val="306739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DBC8A-F157-E647-9D9F-D51516F82D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1853" y="1371039"/>
            <a:ext cx="18288000" cy="1143562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19D2988-F334-EF41-A2F7-874820BF09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61853" y="2732493"/>
            <a:ext cx="8686799" cy="7771498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CC4E20E5-6627-3643-8DB5-EC4915FE2A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737502" y="3222418"/>
            <a:ext cx="3886203" cy="68580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4037A35-B93C-004C-AE9D-9D7376D671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012555" y="2732494"/>
            <a:ext cx="5486399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84CE56EE-75D7-C24E-8865-5E7CDA29D2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033204" y="6858000"/>
            <a:ext cx="7688942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39200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0F72F-F113-9E4E-8901-A6046628C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1854" y="1042081"/>
            <a:ext cx="10530146" cy="1143562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48E1B567-63F1-1944-B114-801F81FA7F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41344" y="4559291"/>
            <a:ext cx="3904270" cy="3886201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6B5E7A-AE24-B84B-926D-5ED18AAC53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59413" y="8902692"/>
            <a:ext cx="3886200" cy="91440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9267BD02-65C3-2942-B840-54B72905914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26925" y="2501892"/>
            <a:ext cx="7315199" cy="7315199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580B63D5-BCBE-9C44-AF73-9F3E542F716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26924" y="10067534"/>
            <a:ext cx="7559097" cy="54864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CCACDB0A-D65F-D84D-A885-8947E700BF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59575" y="1735016"/>
            <a:ext cx="5486400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EE94F6CF-DD41-634D-BCFA-8B363E1BCF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749336" y="3792416"/>
            <a:ext cx="2377440" cy="160020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and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B7401E0D-D1CF-3641-8A73-0F22B92C35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859574" y="5880726"/>
            <a:ext cx="7315199" cy="4571999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80609EF-DFE4-FD4B-A009-0B81195135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859574" y="10666515"/>
            <a:ext cx="7531194" cy="54864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357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009479F9-D1B3-9F46-AD6C-E7844EB98E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11658600" cy="11658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695E27-6F70-FD4F-81F8-53F4357B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82400" y="-1"/>
            <a:ext cx="12801600" cy="1165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3EA317-11E0-954D-9C36-7C565BD2E4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8689" y="1308805"/>
            <a:ext cx="10515600" cy="9144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BC55AA7-301E-214D-A0F2-074D8F6F33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98689" y="2941543"/>
            <a:ext cx="8458200" cy="4572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800" b="0" i="0">
                <a:solidFill>
                  <a:schemeClr val="tx1"/>
                </a:solidFill>
                <a:latin typeface="Nunito Sans" pitchFamily="2" charset="77"/>
              </a:defRPr>
            </a:lvl1pPr>
            <a:lvl2pPr marL="9144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2pPr>
            <a:lvl3pPr marL="18288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3pPr>
            <a:lvl4pPr marL="27432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4pPr>
            <a:lvl5pPr marL="36576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5pPr>
          </a:lstStyle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</p:txBody>
      </p:sp>
    </p:spTree>
    <p:extLst>
      <p:ext uri="{BB962C8B-B14F-4D97-AF65-F5344CB8AC3E}">
        <p14:creationId xmlns:p14="http://schemas.microsoft.com/office/powerpoint/2010/main" val="1943246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3DE806D-0AC3-8A49-B547-835CADC23E78}"/>
              </a:ext>
            </a:extLst>
          </p:cNvPr>
          <p:cNvSpPr/>
          <p:nvPr userDrawn="1"/>
        </p:nvSpPr>
        <p:spPr>
          <a:xfrm>
            <a:off x="0" y="11079126"/>
            <a:ext cx="11875108" cy="2636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009479F9-D1B3-9F46-AD6C-E7844EB98E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2"/>
            <a:ext cx="11658600" cy="13716001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695E27-6F70-FD4F-81F8-53F4357B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82400" y="-1"/>
            <a:ext cx="12801600" cy="13716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1BEA02-3BED-654A-A30C-8FB1EC22B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86450" y="6788658"/>
            <a:ext cx="13807440" cy="2301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AB48EA-4A88-8049-9B14-02AB6803C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00" y="11980985"/>
            <a:ext cx="4572000" cy="221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3EA317-11E0-954D-9C36-7C565BD2E4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8689" y="1308805"/>
            <a:ext cx="10515600" cy="914400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BC55AA7-301E-214D-A0F2-074D8F6F33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98689" y="2941543"/>
            <a:ext cx="8458200" cy="4572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1pPr>
            <a:lvl2pPr marL="9144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2pPr>
            <a:lvl3pPr marL="18288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3pPr>
            <a:lvl4pPr marL="27432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4pPr>
            <a:lvl5pPr marL="36576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5pPr>
          </a:lstStyle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</p:txBody>
      </p:sp>
    </p:spTree>
    <p:extLst>
      <p:ext uri="{BB962C8B-B14F-4D97-AF65-F5344CB8AC3E}">
        <p14:creationId xmlns:p14="http://schemas.microsoft.com/office/powerpoint/2010/main" val="707709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2BE929A-D1BB-A64C-B05E-4350E36C1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1617569"/>
            <a:ext cx="24384000" cy="2192216"/>
          </a:xfrm>
          <a:prstGeom prst="rect">
            <a:avLst/>
          </a:prstGeom>
          <a:solidFill>
            <a:srgbClr val="43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727491-B011-CC42-85E6-B8301381AA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98300"/>
            <a:ext cx="24384000" cy="246185"/>
          </a:xfrm>
          <a:prstGeom prst="rect">
            <a:avLst/>
          </a:prstGeom>
        </p:spPr>
      </p:pic>
      <p:pic>
        <p:nvPicPr>
          <p:cNvPr id="9" name="Picture 8" descr="Texas State University">
            <a:extLst>
              <a:ext uri="{FF2B5EF4-FFF2-40B4-BE49-F238E27FC236}">
                <a16:creationId xmlns:a16="http://schemas.microsoft.com/office/drawing/2014/main" id="{8518974B-9748-A645-99AC-7972B4327310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00" y="11980985"/>
            <a:ext cx="4572000" cy="22167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0" y="1371039"/>
            <a:ext cx="18288000" cy="11435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9246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70" r:id="rId5"/>
    <p:sldLayoutId id="2147483667" r:id="rId6"/>
    <p:sldLayoutId id="2147483668" r:id="rId7"/>
    <p:sldLayoutId id="2147483669" r:id="rId8"/>
    <p:sldLayoutId id="2147483671" r:id="rId9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6000" b="0" i="0" kern="1200" spc="1200" baseline="0">
          <a:solidFill>
            <a:schemeClr val="tx1"/>
          </a:solidFill>
          <a:latin typeface="Nunito Sans" pitchFamily="2" charset="77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hyperlink" Target="https://twitter.com/txst_thr" TargetMode="External"/><Relationship Id="rId7" Type="http://schemas.openxmlformats.org/officeDocument/2006/relationships/hyperlink" Target="https://www.youtube.com/@txst_THR" TargetMode="Externa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company/texas-state-university-translational-health-research/" TargetMode="External"/><Relationship Id="rId11" Type="http://schemas.openxmlformats.org/officeDocument/2006/relationships/image" Target="../media/image16.png"/><Relationship Id="rId5" Type="http://schemas.openxmlformats.org/officeDocument/2006/relationships/hyperlink" Target="https://public.tableau.com/app/profile/translational.health.research.center" TargetMode="External"/><Relationship Id="rId10" Type="http://schemas.openxmlformats.org/officeDocument/2006/relationships/image" Target="../media/image15.svg"/><Relationship Id="rId4" Type="http://schemas.openxmlformats.org/officeDocument/2006/relationships/hyperlink" Target="https://healthresearch.txst.edu/" TargetMode="External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an.r-project.org/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6DA2A5-482A-9743-84A7-58ADC93AB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7311" y="3291840"/>
            <a:ext cx="10359889" cy="2499557"/>
          </a:xfrm>
        </p:spPr>
        <p:txBody>
          <a:bodyPr>
            <a:noAutofit/>
          </a:bodyPr>
          <a:lstStyle/>
          <a:p>
            <a:r>
              <a:rPr lang="en-US" b="1" dirty="0"/>
              <a:t>Module 1 Lesson 3 – R and RStudio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1F925-8E91-524F-A847-8D29EF64D4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57311" y="6124672"/>
            <a:ext cx="9747504" cy="3110767"/>
          </a:xfrm>
        </p:spPr>
        <p:txBody>
          <a:bodyPr/>
          <a:lstStyle/>
          <a:p>
            <a:r>
              <a:rPr lang="en-US" sz="3600" dirty="0"/>
              <a:t>Mental Health Dashboard Building</a:t>
            </a:r>
          </a:p>
          <a:p>
            <a:r>
              <a:rPr lang="en-US" sz="3600"/>
              <a:t>Module 1 – Data Acquisition and Cleaning</a:t>
            </a:r>
            <a:endParaRPr lang="en-US" sz="3600" dirty="0"/>
          </a:p>
          <a:p>
            <a:r>
              <a:rPr lang="en-US" sz="3600" dirty="0"/>
              <a:t>Maria Tomasso, M.S.</a:t>
            </a:r>
          </a:p>
          <a:p>
            <a:r>
              <a:rPr lang="en-US" sz="3600" dirty="0"/>
              <a:t>met48@txstate.edu</a:t>
            </a:r>
          </a:p>
          <a:p>
            <a:r>
              <a:rPr lang="en-US" sz="3600" dirty="0"/>
              <a:t>July 2023</a:t>
            </a:r>
          </a:p>
          <a:p>
            <a:endParaRPr lang="en-US" dirty="0"/>
          </a:p>
        </p:txBody>
      </p:sp>
      <p:pic>
        <p:nvPicPr>
          <p:cNvPr id="10" name="Picture Placeholder 9" descr="A building on a hill with trees">
            <a:extLst>
              <a:ext uri="{FF2B5EF4-FFF2-40B4-BE49-F238E27FC236}">
                <a16:creationId xmlns:a16="http://schemas.microsoft.com/office/drawing/2014/main" id="{0D86889D-66A7-145E-D4FE-226B52FD84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9" r="198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78723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36967-4193-2A19-D362-A724AC71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 (Windows)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60F11-C8C3-143F-55AF-0FB9FC323E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473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90103-0F20-649E-2CCF-72C6336CC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RSTUDIO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7F747-AFF7-F84C-F684-02FAF300B8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62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D8C8D-D3D2-C28D-A198-E1E8133A8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RSTUDIO ORIENTATION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2F55E2-AA57-A85C-B01D-632B7D947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3749" y="2912056"/>
            <a:ext cx="12256502" cy="7891888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898655ED-D1BA-52D0-6508-6B8B83B78C99}"/>
              </a:ext>
            </a:extLst>
          </p:cNvPr>
          <p:cNvSpPr/>
          <p:nvPr/>
        </p:nvSpPr>
        <p:spPr>
          <a:xfrm>
            <a:off x="4788568" y="4499811"/>
            <a:ext cx="986589" cy="409073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07684EFE-138B-7833-7952-CC946226DCB4}"/>
              </a:ext>
            </a:extLst>
          </p:cNvPr>
          <p:cNvSpPr/>
          <p:nvPr/>
        </p:nvSpPr>
        <p:spPr>
          <a:xfrm>
            <a:off x="4788567" y="7948864"/>
            <a:ext cx="986589" cy="409073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A84F8782-5582-BA06-03FF-53C82674F2AF}"/>
              </a:ext>
            </a:extLst>
          </p:cNvPr>
          <p:cNvSpPr/>
          <p:nvPr/>
        </p:nvSpPr>
        <p:spPr>
          <a:xfrm flipH="1">
            <a:off x="18608843" y="4499811"/>
            <a:ext cx="1026696" cy="409073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F5D6CA0-0BAC-B79D-12A4-8BDA27583307}"/>
              </a:ext>
            </a:extLst>
          </p:cNvPr>
          <p:cNvSpPr/>
          <p:nvPr/>
        </p:nvSpPr>
        <p:spPr>
          <a:xfrm flipH="1">
            <a:off x="18608843" y="7948864"/>
            <a:ext cx="1026696" cy="409073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D48297-D083-9E59-454B-C1302D410C1F}"/>
              </a:ext>
            </a:extLst>
          </p:cNvPr>
          <p:cNvSpPr txBox="1"/>
          <p:nvPr/>
        </p:nvSpPr>
        <p:spPr>
          <a:xfrm>
            <a:off x="1616242" y="4104182"/>
            <a:ext cx="2863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Programs can be written and saved in this pane.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03D1ED-E89F-D786-5EF9-7ADB45CB6CC0}"/>
              </a:ext>
            </a:extLst>
          </p:cNvPr>
          <p:cNvSpPr txBox="1"/>
          <p:nvPr/>
        </p:nvSpPr>
        <p:spPr>
          <a:xfrm>
            <a:off x="1568032" y="7737901"/>
            <a:ext cx="295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Program output goes here.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AAB55B-3DA7-92A7-27CF-D2A34201C582}"/>
              </a:ext>
            </a:extLst>
          </p:cNvPr>
          <p:cNvSpPr txBox="1"/>
          <p:nvPr/>
        </p:nvSpPr>
        <p:spPr>
          <a:xfrm>
            <a:off x="19783926" y="3530315"/>
            <a:ext cx="310414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The environment pane shows variables and their values, among other things.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F300B0-AA25-3435-8F8E-BCFA9C97358C}"/>
              </a:ext>
            </a:extLst>
          </p:cNvPr>
          <p:cNvSpPr txBox="1"/>
          <p:nvPr/>
        </p:nvSpPr>
        <p:spPr>
          <a:xfrm>
            <a:off x="19856034" y="6676072"/>
            <a:ext cx="29357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This pane can show the files in the current working directory, the packages that are installed and in use, and any plots or visualizations generated.</a:t>
            </a:r>
          </a:p>
        </p:txBody>
      </p:sp>
    </p:spTree>
    <p:extLst>
      <p:ext uri="{BB962C8B-B14F-4D97-AF65-F5344CB8AC3E}">
        <p14:creationId xmlns:p14="http://schemas.microsoft.com/office/powerpoint/2010/main" val="2451588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4F2E6-3CA2-3590-732F-7784F4409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“Hello World!”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970A2B-19DF-5743-6475-329345E04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595" y="2514601"/>
            <a:ext cx="12152809" cy="7862971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1057F2B4-CFFB-955B-3644-F8FBCDC33620}"/>
              </a:ext>
            </a:extLst>
          </p:cNvPr>
          <p:cNvSpPr/>
          <p:nvPr/>
        </p:nvSpPr>
        <p:spPr>
          <a:xfrm>
            <a:off x="4644189" y="3922295"/>
            <a:ext cx="1251285" cy="457200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2A0F08-F44C-66DA-D13C-DA2B1299D5C7}"/>
              </a:ext>
            </a:extLst>
          </p:cNvPr>
          <p:cNvSpPr txBox="1"/>
          <p:nvPr/>
        </p:nvSpPr>
        <p:spPr>
          <a:xfrm>
            <a:off x="1682644" y="3735396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Code is written here.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477278B5-A3A8-9CEF-5CFA-66C2DB86DB74}"/>
              </a:ext>
            </a:extLst>
          </p:cNvPr>
          <p:cNvSpPr/>
          <p:nvPr/>
        </p:nvSpPr>
        <p:spPr>
          <a:xfrm>
            <a:off x="10684042" y="1906518"/>
            <a:ext cx="529390" cy="1431910"/>
          </a:xfrm>
          <a:prstGeom prst="down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FB2D98-7567-9938-84BE-50813EFD3387}"/>
              </a:ext>
            </a:extLst>
          </p:cNvPr>
          <p:cNvSpPr txBox="1"/>
          <p:nvPr/>
        </p:nvSpPr>
        <p:spPr>
          <a:xfrm>
            <a:off x="10684042" y="919239"/>
            <a:ext cx="28153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‘Run’ button runs the code.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35E8CBCA-E6F0-883D-A868-D14ED69E1DEE}"/>
              </a:ext>
            </a:extLst>
          </p:cNvPr>
          <p:cNvSpPr/>
          <p:nvPr/>
        </p:nvSpPr>
        <p:spPr>
          <a:xfrm>
            <a:off x="4644188" y="9705474"/>
            <a:ext cx="1251285" cy="457200"/>
          </a:xfrm>
          <a:prstGeom prst="righ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042769-7C5F-AB48-3812-779D995514F2}"/>
              </a:ext>
            </a:extLst>
          </p:cNvPr>
          <p:cNvSpPr txBox="1"/>
          <p:nvPr/>
        </p:nvSpPr>
        <p:spPr>
          <a:xfrm>
            <a:off x="2020416" y="9333909"/>
            <a:ext cx="2055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Code output is visible here.</a:t>
            </a:r>
          </a:p>
        </p:txBody>
      </p:sp>
    </p:spTree>
    <p:extLst>
      <p:ext uri="{BB962C8B-B14F-4D97-AF65-F5344CB8AC3E}">
        <p14:creationId xmlns:p14="http://schemas.microsoft.com/office/powerpoint/2010/main" val="711818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2740B-AB88-9163-655E-CD5E77219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7115F-2738-8A0F-1E19-47B2FA6545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In this video, we installed R and RStudio and wrote our first R program.</a:t>
            </a:r>
          </a:p>
        </p:txBody>
      </p:sp>
    </p:spTree>
    <p:extLst>
      <p:ext uri="{BB962C8B-B14F-4D97-AF65-F5344CB8AC3E}">
        <p14:creationId xmlns:p14="http://schemas.microsoft.com/office/powerpoint/2010/main" val="2913911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1AFA6-FA44-C283-D304-889E70B71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3EE1A-D35F-9D8E-27D3-73275A4AEC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1" dirty="0"/>
              <a:t>PRACTICE</a:t>
            </a:r>
            <a:r>
              <a:rPr lang="en-US" sz="4400" dirty="0"/>
              <a:t>:  Install R and RStudio on your own device.  Starting with the “Hello World” script we created in this video, modify it to output a different phrase of your choosing. </a:t>
            </a:r>
          </a:p>
        </p:txBody>
      </p:sp>
    </p:spTree>
    <p:extLst>
      <p:ext uri="{BB962C8B-B14F-4D97-AF65-F5344CB8AC3E}">
        <p14:creationId xmlns:p14="http://schemas.microsoft.com/office/powerpoint/2010/main" val="56616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BAB96198-63BA-B44D-A753-910F5F587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US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5ACFE6-65B1-6042-AA07-B1444C2E767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5325485" y="3315590"/>
            <a:ext cx="2103119" cy="2103120"/>
          </a:xfrm>
          <a:prstGeom prst="ellipse">
            <a:avLst/>
          </a:prstGeom>
          <a:noFill/>
          <a:ln w="38100">
            <a:solidFill>
              <a:srgbClr val="64BF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50A713-0FB0-F444-906A-35898174E2F3}"/>
              </a:ext>
            </a:extLst>
          </p:cNvPr>
          <p:cNvSpPr txBox="1"/>
          <p:nvPr/>
        </p:nvSpPr>
        <p:spPr>
          <a:xfrm>
            <a:off x="4162477" y="5960804"/>
            <a:ext cx="4639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https://twitter.com/txst_thr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69F3ED0-D89F-8D42-B683-9AF20F48C11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1140437" y="3315590"/>
            <a:ext cx="2103120" cy="2103120"/>
          </a:xfrm>
          <a:prstGeom prst="ellipse">
            <a:avLst/>
          </a:prstGeom>
          <a:noFill/>
          <a:ln w="38100">
            <a:solidFill>
              <a:srgbClr val="3B8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CF71257-8C07-E244-946D-FFBB011991DF}"/>
              </a:ext>
            </a:extLst>
          </p:cNvPr>
          <p:cNvSpPr txBox="1"/>
          <p:nvPr/>
        </p:nvSpPr>
        <p:spPr>
          <a:xfrm>
            <a:off x="9891745" y="5929882"/>
            <a:ext cx="46005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https://healthresearch.txst.edu/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461D83F-F181-B947-B59F-18A0DB81AC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6955393" y="3371966"/>
            <a:ext cx="2103120" cy="2103120"/>
          </a:xfrm>
          <a:prstGeom prst="ellipse">
            <a:avLst/>
          </a:prstGeom>
          <a:noFill/>
          <a:ln w="38100">
            <a:solidFill>
              <a:srgbClr val="0B48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FFD99F1-15F0-2840-8E7C-2494738026C3}"/>
              </a:ext>
            </a:extLst>
          </p:cNvPr>
          <p:cNvSpPr txBox="1"/>
          <p:nvPr/>
        </p:nvSpPr>
        <p:spPr>
          <a:xfrm>
            <a:off x="16067870" y="5591473"/>
            <a:ext cx="3764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5"/>
              </a:rPr>
              <a:t>https://public.tableau.com/app/profile/translational.health.research.center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CB2E006-4FEE-F64F-B068-94E244020A0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8320511" y="6964565"/>
            <a:ext cx="2103120" cy="2103120"/>
          </a:xfrm>
          <a:prstGeom prst="ellipse">
            <a:avLst/>
          </a:prstGeom>
          <a:noFill/>
          <a:ln w="38100">
            <a:solidFill>
              <a:srgbClr val="64BF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E551EFB-64D7-CC42-90A1-19E9BC6B7CC9}"/>
              </a:ext>
            </a:extLst>
          </p:cNvPr>
          <p:cNvSpPr txBox="1"/>
          <p:nvPr/>
        </p:nvSpPr>
        <p:spPr>
          <a:xfrm>
            <a:off x="7466545" y="9327104"/>
            <a:ext cx="38110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6"/>
              </a:rPr>
              <a:t>https://www.linkedin.com/company/texas-state-university-translational-health-research/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C70CCEB-3194-324D-A7E1-5935D922DDF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ChangeAspect="1"/>
          </p:cNvSpPr>
          <p:nvPr/>
        </p:nvSpPr>
        <p:spPr>
          <a:xfrm>
            <a:off x="14221372" y="6964565"/>
            <a:ext cx="2103120" cy="2103120"/>
          </a:xfrm>
          <a:prstGeom prst="ellipse">
            <a:avLst/>
          </a:prstGeom>
          <a:noFill/>
          <a:ln w="38100">
            <a:solidFill>
              <a:srgbClr val="DA32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EA21D58-FCF3-BE4B-A946-6524F99C0C77}"/>
              </a:ext>
            </a:extLst>
          </p:cNvPr>
          <p:cNvSpPr txBox="1"/>
          <p:nvPr/>
        </p:nvSpPr>
        <p:spPr>
          <a:xfrm>
            <a:off x="13277058" y="9696435"/>
            <a:ext cx="39917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  <a:hlinkClick r:id="rId7"/>
              </a:rPr>
              <a:t>https://www.youtube.com/@txst_THR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tr-TR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A5B934-A207-C08F-7708-52CE585A67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86341" y="3702914"/>
            <a:ext cx="1441224" cy="1441224"/>
          </a:xfrm>
          <a:prstGeom prst="rect">
            <a:avLst/>
          </a:prstGeom>
        </p:spPr>
      </p:pic>
      <p:pic>
        <p:nvPicPr>
          <p:cNvPr id="9" name="Graphic 8" descr="Internet outline">
            <a:extLst>
              <a:ext uri="{FF2B5EF4-FFF2-40B4-BE49-F238E27FC236}">
                <a16:creationId xmlns:a16="http://schemas.microsoft.com/office/drawing/2014/main" id="{86A7CD78-C350-2561-A58C-DC8751140C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513869" y="3730285"/>
            <a:ext cx="1356260" cy="13562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D1169A-20CD-83D9-F342-FD2236BA8B8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647152" y="3823361"/>
            <a:ext cx="1459783" cy="120032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C974B4-2A4D-ED87-50EC-085891D4096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04384" y="7348438"/>
            <a:ext cx="1335373" cy="13353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F38523-F5FE-4ECE-46D7-8D2DEF2F62E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522126" y="7265318"/>
            <a:ext cx="1501611" cy="150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92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EA309-C9D9-2641-9E3E-4E10A3A9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8928B-5533-1F45-B821-D97852D2A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1966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6786D-7DEC-59A0-372F-F01EDC7B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VIDEO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3E9505-C370-FE06-AD03-96E52A1AE1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discuss the R programming language and RStudio integrated development environment (IDE)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install R and RStudio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explore the RStudio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write and run our first R script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023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679A3-C429-7DCB-1AEC-D677B3FC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80773-5D9D-DDD0-E462-187F24EF7F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R is a </a:t>
            </a:r>
            <a:r>
              <a:rPr lang="en-US" sz="4600" b="1" dirty="0">
                <a:latin typeface="Calibri" panose="020F0502020204030204" pitchFamily="34" charset="0"/>
                <a:cs typeface="Arial" panose="020B0604020202020204" pitchFamily="34" charset="0"/>
              </a:rPr>
              <a:t>programming language</a:t>
            </a: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 that was developed by statisticians for data analysis and visualization.</a:t>
            </a:r>
          </a:p>
          <a:p>
            <a:pPr marL="1371600" lvl="1" indent="-457200">
              <a:buFont typeface="Arial" panose="020B0604020202020204" pitchFamily="34" charset="0"/>
              <a:buChar char="•"/>
            </a:pP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Programming languages act as an intermediary between the programmer and the computer.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R is </a:t>
            </a:r>
            <a:r>
              <a:rPr lang="en-US" sz="4600" b="1" dirty="0">
                <a:latin typeface="Calibri" panose="020F0502020204030204" pitchFamily="34" charset="0"/>
                <a:cs typeface="Arial" panose="020B0604020202020204" pitchFamily="34" charset="0"/>
              </a:rPr>
              <a:t>open-source</a:t>
            </a: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 (free) and popular in industry, academia, and healthcare.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R’s main competitors are Python, Scala, and</a:t>
            </a:r>
            <a:r>
              <a:rPr lang="en-US" sz="46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4600" dirty="0">
                <a:latin typeface="Calibri" panose="020F0502020204030204" pitchFamily="34" charset="0"/>
                <a:cs typeface="Arial" panose="020B0604020202020204" pitchFamily="34" charset="0"/>
              </a:rPr>
              <a:t>SAS.</a:t>
            </a:r>
            <a:endParaRPr lang="en-US" sz="4600" dirty="0"/>
          </a:p>
        </p:txBody>
      </p:sp>
    </p:spTree>
    <p:extLst>
      <p:ext uri="{BB962C8B-B14F-4D97-AF65-F5344CB8AC3E}">
        <p14:creationId xmlns:p14="http://schemas.microsoft.com/office/powerpoint/2010/main" val="82570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B8DF-2E53-3ECD-E05B-1F4BA7EEA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RSTUDIO?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0D88F-BCEE-169E-1D94-ACAD2AE104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RStudio is an integrated development environment (IDE) for R and Python.</a:t>
            </a:r>
          </a:p>
          <a:p>
            <a:pPr marL="1371600" lvl="1" indent="-457200">
              <a:buFont typeface="Arial" panose="020B0604020202020204" pitchFamily="34" charset="0"/>
              <a:buChar char="•"/>
            </a:pPr>
            <a:r>
              <a:rPr lang="en-US" sz="4400" dirty="0"/>
              <a:t>IDE’s provide tools that make programming easier.  These tools include code editors, debuggers, package managers, and environment views.</a:t>
            </a:r>
          </a:p>
          <a:p>
            <a:pPr marL="1371600" lvl="1" indent="-457200">
              <a:buFont typeface="Arial" panose="020B0604020202020204" pitchFamily="34" charset="0"/>
              <a:buChar char="•"/>
            </a:pPr>
            <a:r>
              <a:rPr lang="en-US" sz="4400" dirty="0"/>
              <a:t>We will go over RStudio’s tools in more detail later.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/>
              <a:t>It is possible to use R without RStudio, but RStudio helps write code more quickly with fewer errors.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670540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94371-44E4-CF0D-79A1-F3F7F058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- 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0DD1A-584B-4C1D-12DA-72EC3D65FC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8000" y="2800351"/>
            <a:ext cx="18288000" cy="735965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>
                <a:latin typeface="Calibri" panose="020F0502020204030204" pitchFamily="34" charset="0"/>
                <a:cs typeface="Arial" panose="020B0604020202020204" pitchFamily="34" charset="0"/>
              </a:rPr>
              <a:t>Download R from </a:t>
            </a:r>
            <a:r>
              <a:rPr lang="en-US" sz="4000" dirty="0">
                <a:latin typeface="Calibri" panose="020F0502020204030204" pitchFamily="34" charset="0"/>
                <a:cs typeface="Arial" panose="020B0604020202020204" pitchFamily="34" charset="0"/>
                <a:hlinkClick r:id="rId2"/>
              </a:rPr>
              <a:t>https://cran.r-project.org</a:t>
            </a:r>
            <a:r>
              <a:rPr lang="en-US" sz="4000" dirty="0">
                <a:latin typeface="Calibri" panose="020F0502020204030204" pitchFamily="34" charset="0"/>
                <a:cs typeface="Arial" panose="020B0604020202020204" pitchFamily="34" charset="0"/>
              </a:rPr>
              <a:t>.  This website is safe; do not download R from any other sources.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AFBEC-AE4F-042C-753F-4EFF00594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789" y="4740844"/>
            <a:ext cx="12168763" cy="6629399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0726C595-C02C-245F-EDB4-7CBB4DC5B88E}"/>
              </a:ext>
            </a:extLst>
          </p:cNvPr>
          <p:cNvSpPr/>
          <p:nvPr/>
        </p:nvSpPr>
        <p:spPr>
          <a:xfrm>
            <a:off x="15021072" y="6011582"/>
            <a:ext cx="3579749" cy="833718"/>
          </a:xfrm>
          <a:prstGeom prst="lef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237583-6128-34B7-551A-C784ECEE8B4F}"/>
              </a:ext>
            </a:extLst>
          </p:cNvPr>
          <p:cNvSpPr txBox="1"/>
          <p:nvPr/>
        </p:nvSpPr>
        <p:spPr>
          <a:xfrm>
            <a:off x="19539284" y="5654842"/>
            <a:ext cx="40185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Use these links to download the version of R that is appropriate for your system.  We will show installation for macOS and Windows.</a:t>
            </a:r>
          </a:p>
        </p:txBody>
      </p:sp>
    </p:spTree>
    <p:extLst>
      <p:ext uri="{BB962C8B-B14F-4D97-AF65-F5344CB8AC3E}">
        <p14:creationId xmlns:p14="http://schemas.microsoft.com/office/powerpoint/2010/main" val="2762855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DBDCB-FF2A-3DBA-37BE-0F11B937A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 (macOS)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A4007-8670-E8AC-516B-DEEC66B09C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57301" y="3092450"/>
            <a:ext cx="10429874" cy="66294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First, check your </a:t>
            </a:r>
            <a:r>
              <a:rPr lang="en-US" sz="3600" b="1" dirty="0"/>
              <a:t>processors</a:t>
            </a:r>
            <a:r>
              <a:rPr lang="en-US" sz="3600" dirty="0"/>
              <a:t> and </a:t>
            </a:r>
            <a:r>
              <a:rPr lang="en-US" sz="3600" b="1" dirty="0"/>
              <a:t>operating system version </a:t>
            </a:r>
            <a:r>
              <a:rPr lang="en-US" sz="3600" dirty="0"/>
              <a:t>by clicking the Apple symbol is the upper left corner of the screen.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Click ‘About This Mac’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Look at the version number for the operating system number and processor for M1/M2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The example image shows a MacBook running version 11 of macOS that does NOT use M1/M2 processors.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6048E1-E903-D3CA-8EAB-8BFEA4BA2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0" y="3994150"/>
            <a:ext cx="11282785" cy="572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92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384B3-EDB2-5973-0819-1F172EF94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 (macOS)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70D381-16FC-4774-9FFC-5591674B4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451" y="2763252"/>
            <a:ext cx="14261097" cy="7658521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FA086428-1BB2-086C-81DE-0AAD3E45E650}"/>
              </a:ext>
            </a:extLst>
          </p:cNvPr>
          <p:cNvSpPr/>
          <p:nvPr/>
        </p:nvSpPr>
        <p:spPr>
          <a:xfrm>
            <a:off x="9817767" y="6267262"/>
            <a:ext cx="8879137" cy="650499"/>
          </a:xfrm>
          <a:prstGeom prst="lef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97B66E10-D005-9D3E-8E96-4D6399086C4D}"/>
              </a:ext>
            </a:extLst>
          </p:cNvPr>
          <p:cNvSpPr/>
          <p:nvPr/>
        </p:nvSpPr>
        <p:spPr>
          <a:xfrm>
            <a:off x="9817766" y="7166412"/>
            <a:ext cx="8879137" cy="650499"/>
          </a:xfrm>
          <a:prstGeom prst="leftArrow">
            <a:avLst/>
          </a:prstGeom>
          <a:solidFill>
            <a:srgbClr val="FE68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CB3EAB-C24B-D95E-FD38-CE8713C69659}"/>
              </a:ext>
            </a:extLst>
          </p:cNvPr>
          <p:cNvSpPr txBox="1"/>
          <p:nvPr/>
        </p:nvSpPr>
        <p:spPr>
          <a:xfrm>
            <a:off x="18913643" y="6177012"/>
            <a:ext cx="3946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Click here for M1/M2 Macs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75730F-66F5-8215-27FB-48D65CC34369}"/>
              </a:ext>
            </a:extLst>
          </p:cNvPr>
          <p:cNvSpPr txBox="1"/>
          <p:nvPr/>
        </p:nvSpPr>
        <p:spPr>
          <a:xfrm>
            <a:off x="18913643" y="7195311"/>
            <a:ext cx="39463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1414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Click here for older Macs (must run macOS 11 or higher)</a:t>
            </a:r>
          </a:p>
        </p:txBody>
      </p:sp>
    </p:spTree>
    <p:extLst>
      <p:ext uri="{BB962C8B-B14F-4D97-AF65-F5344CB8AC3E}">
        <p14:creationId xmlns:p14="http://schemas.microsoft.com/office/powerpoint/2010/main" val="2287332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2586A-76E4-FE41-BF31-A187BBAA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– R (macOS)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9CD59-A645-5480-47EF-33F6DF7068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8000" y="3530600"/>
            <a:ext cx="5810250" cy="66294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Double click the file that appears in ‘Downloads’ and follow the on-screen instructions.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We’re done!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A40BAB-2408-FB8B-2DF0-8E7F9AB93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8477" y="2577875"/>
            <a:ext cx="8737599" cy="19054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32113B-5DA9-2123-7C75-7776E53E2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5275" y="4831366"/>
            <a:ext cx="9144000" cy="657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43372"/>
      </p:ext>
    </p:extLst>
  </p:cSld>
  <p:clrMapOvr>
    <a:masterClrMapping/>
  </p:clrMapOvr>
</p:sld>
</file>

<file path=ppt/theme/theme1.xml><?xml version="1.0" encoding="utf-8"?>
<a:theme xmlns:a="http://schemas.openxmlformats.org/drawingml/2006/main" name="Gaillardia Light Theme">
  <a:themeElements>
    <a:clrScheme name="TXST Brand">
      <a:dk1>
        <a:srgbClr val="501214"/>
      </a:dk1>
      <a:lt1>
        <a:srgbClr val="FFFFFF"/>
      </a:lt1>
      <a:dk2>
        <a:srgbClr val="006F98"/>
      </a:dk2>
      <a:lt2>
        <a:srgbClr val="E7E6E6"/>
      </a:lt2>
      <a:accent1>
        <a:srgbClr val="EB2E47"/>
      </a:accent1>
      <a:accent2>
        <a:srgbClr val="EAB942"/>
      </a:accent2>
      <a:accent3>
        <a:srgbClr val="F3725A"/>
      </a:accent3>
      <a:accent4>
        <a:srgbClr val="3A9F68"/>
      </a:accent4>
      <a:accent5>
        <a:srgbClr val="92D7E8"/>
      </a:accent5>
      <a:accent6>
        <a:srgbClr val="F9DDDD"/>
      </a:accent6>
      <a:hlink>
        <a:srgbClr val="006E96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E6869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>
              <a:lumMod val="95000"/>
              <a:lumOff val="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sz="2400" smtClean="0">
            <a:solidFill>
              <a:srgbClr val="414141"/>
            </a:solidFill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13546</TotalTime>
  <Words>591</Words>
  <Application>Microsoft Office PowerPoint</Application>
  <PresentationFormat>Custom</PresentationFormat>
  <Paragraphs>61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Nunito Sans SemiBold</vt:lpstr>
      <vt:lpstr>Nunito Sans</vt:lpstr>
      <vt:lpstr>Open Sans Semibold</vt:lpstr>
      <vt:lpstr>Arial</vt:lpstr>
      <vt:lpstr>Gaillardia Light Theme</vt:lpstr>
      <vt:lpstr>Module 1 Lesson 3 – R and RStudio</vt:lpstr>
      <vt:lpstr>LAST TIME</vt:lpstr>
      <vt:lpstr>IN THIS VIDEO</vt:lpstr>
      <vt:lpstr>WHAT IS R?</vt:lpstr>
      <vt:lpstr>WHAT IS RSTUDIO?</vt:lpstr>
      <vt:lpstr>INSTALLATION - R</vt:lpstr>
      <vt:lpstr>INSTALLATION – R (macOS)</vt:lpstr>
      <vt:lpstr>INSTALLATION – R (macOS)</vt:lpstr>
      <vt:lpstr>INSTALLATION – R (macOS)</vt:lpstr>
      <vt:lpstr>INSTALLATION – R (Windows)</vt:lpstr>
      <vt:lpstr>INSTALLATION – RSTUDIO</vt:lpstr>
      <vt:lpstr>RSTUDIO ORIENTATION</vt:lpstr>
      <vt:lpstr>“Hello World!”</vt:lpstr>
      <vt:lpstr>RECAP</vt:lpstr>
      <vt:lpstr>WHAT’S NEXT?</vt:lpstr>
      <vt:lpstr>FOLLOW US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Gaillardia Theme PowerPoint Template-Light</dc:title>
  <dc:subject/>
  <dc:creator>Texas State Office of University Marketing</dc:creator>
  <cp:keywords/>
  <dc:description/>
  <cp:lastModifiedBy>Tomasso, Maria E</cp:lastModifiedBy>
  <cp:revision>1159</cp:revision>
  <dcterms:created xsi:type="dcterms:W3CDTF">2014-09-26T10:57:37Z</dcterms:created>
  <dcterms:modified xsi:type="dcterms:W3CDTF">2023-08-04T15:38:35Z</dcterms:modified>
  <cp:category/>
</cp:coreProperties>
</file>